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</p:sldMasterIdLst>
  <p:notesMasterIdLst>
    <p:notesMasterId r:id="rId21"/>
  </p:notesMasterIdLst>
  <p:sldIdLst>
    <p:sldId id="256" r:id="rId5"/>
    <p:sldId id="276" r:id="rId6"/>
    <p:sldId id="2651" r:id="rId7"/>
    <p:sldId id="277" r:id="rId8"/>
    <p:sldId id="2650" r:id="rId9"/>
    <p:sldId id="282" r:id="rId10"/>
    <p:sldId id="283" r:id="rId11"/>
    <p:sldId id="288" r:id="rId12"/>
    <p:sldId id="291" r:id="rId13"/>
    <p:sldId id="292" r:id="rId14"/>
    <p:sldId id="286" r:id="rId15"/>
    <p:sldId id="293" r:id="rId16"/>
    <p:sldId id="287" r:id="rId17"/>
    <p:sldId id="266" r:id="rId18"/>
    <p:sldId id="289" r:id="rId19"/>
    <p:sldId id="29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6" autoAdjust="0"/>
    <p:restoredTop sz="94625" autoAdjust="0"/>
  </p:normalViewPr>
  <p:slideViewPr>
    <p:cSldViewPr snapToGrid="0" snapToObjects="1">
      <p:cViewPr varScale="1">
        <p:scale>
          <a:sx n="142" d="100"/>
          <a:sy n="142" d="100"/>
        </p:scale>
        <p:origin x="31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1062-6FE4-457F-8585-4B3F3B895966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5AF8-BF90-4D6A-83F9-9C83DAB35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08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7661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0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85" r:id="rId2"/>
    <p:sldLayoutId id="2147493487" r:id="rId3"/>
    <p:sldLayoutId id="214749348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Dungethum@Hubbel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21342"/>
            <a:ext cx="7772400" cy="1101725"/>
          </a:xfrm>
        </p:spPr>
        <p:txBody>
          <a:bodyPr>
            <a:no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Webinar: Prefabrication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4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F6ED3-56E4-4A71-8CAA-879C054C14CB}"/>
              </a:ext>
            </a:extLst>
          </p:cNvPr>
          <p:cNvSpPr txBox="1"/>
          <p:nvPr/>
        </p:nvSpPr>
        <p:spPr>
          <a:xfrm>
            <a:off x="275664" y="894230"/>
            <a:ext cx="182697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Solutions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Stab-</a:t>
            </a:r>
            <a:r>
              <a:rPr lang="en-US" sz="1200" dirty="0" err="1"/>
              <a:t>iT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Grand Slam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Dugout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Open Center Brackets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Mud Rings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Data Boxes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Pre-Fab 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8" name="Picture 7" descr="A picture containing crane&#10;&#10;Description automatically generated">
            <a:extLst>
              <a:ext uri="{FF2B5EF4-FFF2-40B4-BE49-F238E27FC236}">
                <a16:creationId xmlns:a16="http://schemas.microsoft.com/office/drawing/2014/main" id="{59954564-086C-4FFC-A337-D84C9EECA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49" b="33242"/>
          <a:stretch/>
        </p:blipFill>
        <p:spPr>
          <a:xfrm>
            <a:off x="5489060" y="3018790"/>
            <a:ext cx="2961494" cy="1170033"/>
          </a:xfrm>
          <a:prstGeom prst="rect">
            <a:avLst/>
          </a:prstGeom>
        </p:spPr>
      </p:pic>
      <p:pic>
        <p:nvPicPr>
          <p:cNvPr id="11" name="Picture 10" descr="A picture containing suitcase, luggage, sitting, old&#10;&#10;Description automatically generated">
            <a:extLst>
              <a:ext uri="{FF2B5EF4-FFF2-40B4-BE49-F238E27FC236}">
                <a16:creationId xmlns:a16="http://schemas.microsoft.com/office/drawing/2014/main" id="{CE94D3F8-E770-43D6-B8E6-F3A8485A4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10"/>
          <a:stretch/>
        </p:blipFill>
        <p:spPr>
          <a:xfrm>
            <a:off x="7635046" y="954676"/>
            <a:ext cx="1093134" cy="1093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8F9596-57A5-404F-80C7-CC9738282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9" y="460491"/>
            <a:ext cx="3786716" cy="20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8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Prefabrication Solutions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1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Prefabrication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F6ED3-56E4-4A71-8CAA-879C054C14CB}"/>
              </a:ext>
            </a:extLst>
          </p:cNvPr>
          <p:cNvSpPr txBox="1"/>
          <p:nvPr/>
        </p:nvSpPr>
        <p:spPr>
          <a:xfrm>
            <a:off x="275664" y="894230"/>
            <a:ext cx="212269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Prefab Solutions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20 Current SKUs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4 11/16 Stab-</a:t>
            </a:r>
            <a:r>
              <a:rPr lang="en-US" sz="1200" dirty="0" err="1"/>
              <a:t>iT</a:t>
            </a:r>
            <a:r>
              <a:rPr lang="en-US" sz="1200" dirty="0"/>
              <a:t> II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4 11/16 Normal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Power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A/V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Additional Solutions Coming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Adaptable Products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5" name="Picture 4" descr="A picture containing appliance, sitting, person, street&#10;&#10;Description automatically generated">
            <a:extLst>
              <a:ext uri="{FF2B5EF4-FFF2-40B4-BE49-F238E27FC236}">
                <a16:creationId xmlns:a16="http://schemas.microsoft.com/office/drawing/2014/main" id="{A5D45E6F-0BE9-4DE6-8BF8-58E2251D7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93" y="622081"/>
            <a:ext cx="2140443" cy="2140443"/>
          </a:xfrm>
          <a:prstGeom prst="rect">
            <a:avLst/>
          </a:prstGeom>
        </p:spPr>
      </p:pic>
      <p:pic>
        <p:nvPicPr>
          <p:cNvPr id="10" name="Picture 9" descr="A picture containing sitting, rail, person, bench&#10;&#10;Description automatically generated">
            <a:extLst>
              <a:ext uri="{FF2B5EF4-FFF2-40B4-BE49-F238E27FC236}">
                <a16:creationId xmlns:a16="http://schemas.microsoft.com/office/drawing/2014/main" id="{FC566C15-835A-462B-88BC-F0C03D8FD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631" y="494238"/>
            <a:ext cx="2455812" cy="2455812"/>
          </a:xfrm>
          <a:prstGeom prst="rect">
            <a:avLst/>
          </a:prstGeom>
        </p:spPr>
      </p:pic>
      <p:pic>
        <p:nvPicPr>
          <p:cNvPr id="12" name="Picture 11" descr="A close up of a machine&#10;&#10;Description automatically generated">
            <a:extLst>
              <a:ext uri="{FF2B5EF4-FFF2-40B4-BE49-F238E27FC236}">
                <a16:creationId xmlns:a16="http://schemas.microsoft.com/office/drawing/2014/main" id="{15756E77-421B-47E3-B710-FD024BD4D1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34" t="2117" r="18776" b="4822"/>
          <a:stretch/>
        </p:blipFill>
        <p:spPr>
          <a:xfrm>
            <a:off x="6623399" y="2788698"/>
            <a:ext cx="1159422" cy="1673090"/>
          </a:xfrm>
          <a:prstGeom prst="rect">
            <a:avLst/>
          </a:prstGeom>
        </p:spPr>
      </p:pic>
      <p:pic>
        <p:nvPicPr>
          <p:cNvPr id="14" name="Picture 13" descr="A picture containing metal, luggage, sitting, piece&#10;&#10;Description automatically generated">
            <a:extLst>
              <a:ext uri="{FF2B5EF4-FFF2-40B4-BE49-F238E27FC236}">
                <a16:creationId xmlns:a16="http://schemas.microsoft.com/office/drawing/2014/main" id="{74AE08A6-E1AA-4F66-BC2A-BB5C60FA82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43" r="17959" b="4414"/>
          <a:stretch/>
        </p:blipFill>
        <p:spPr>
          <a:xfrm>
            <a:off x="4342528" y="2730059"/>
            <a:ext cx="1086355" cy="16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Prefabrication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6DE83-869D-448A-B3E1-8DEB9B1A3454}"/>
              </a:ext>
            </a:extLst>
          </p:cNvPr>
          <p:cNvSpPr txBox="1"/>
          <p:nvPr/>
        </p:nvSpPr>
        <p:spPr>
          <a:xfrm>
            <a:off x="127416" y="831954"/>
            <a:ext cx="2450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Timing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Pre-Fab – 6 Weeks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New Product – 1 Year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BD766-904E-4ADD-AF77-EB4FFEA6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863" y="981635"/>
            <a:ext cx="5155770" cy="26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3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8707"/>
            <a:ext cx="7772400" cy="6831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Future Products</a:t>
            </a:r>
          </a:p>
        </p:txBody>
      </p:sp>
    </p:spTree>
    <p:extLst>
      <p:ext uri="{BB962C8B-B14F-4D97-AF65-F5344CB8AC3E}">
        <p14:creationId xmlns:p14="http://schemas.microsoft.com/office/powerpoint/2010/main" val="422542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NPD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F6ED3-56E4-4A71-8CAA-879C054C14CB}"/>
              </a:ext>
            </a:extLst>
          </p:cNvPr>
          <p:cNvSpPr txBox="1"/>
          <p:nvPr/>
        </p:nvSpPr>
        <p:spPr>
          <a:xfrm>
            <a:off x="275664" y="894230"/>
            <a:ext cx="2433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Driving the Future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VOC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4sq Stab-</a:t>
            </a:r>
            <a:r>
              <a:rPr lang="en-US" sz="1400" b="1" dirty="0" err="1"/>
              <a:t>iT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4 11/16 Normal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Power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A/V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66778-885A-4108-BE3F-338AF866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58" y="786331"/>
            <a:ext cx="5748618" cy="31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5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8707"/>
            <a:ext cx="7772400" cy="6831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85788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Previous Webinars!</a:t>
            </a:r>
          </a:p>
        </p:txBody>
      </p:sp>
      <p:sp>
        <p:nvSpPr>
          <p:cNvPr id="3" name="Text Box 247">
            <a:extLst>
              <a:ext uri="{FF2B5EF4-FFF2-40B4-BE49-F238E27FC236}">
                <a16:creationId xmlns:a16="http://schemas.microsoft.com/office/drawing/2014/main" id="{67DB4DB8-E615-43F5-9B5E-7034F9E2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60745"/>
            <a:ext cx="5943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Product Launches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Plenum Line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38RAC / 40RAC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Dugout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939 Old Work Ceiling Brace Kit</a:t>
            </a:r>
          </a:p>
          <a:p>
            <a:pPr lvl="2" defTabSz="1019175">
              <a:defRPr/>
            </a:pPr>
            <a:endParaRPr lang="en-US" sz="1400" dirty="0"/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Webinar Series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8/28 Pricing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Block-Loc Boxes in Masonry Applications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Plenum Box 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Certification Training Presented by Dan Gibson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Ceiling Fan Boxes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endParaRPr lang="en-US" sz="1400" dirty="0"/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Product Promotion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248HS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endParaRPr lang="en-US" sz="1400" dirty="0"/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Follow us on Social Media</a:t>
            </a:r>
          </a:p>
          <a:p>
            <a:pPr marL="1371600" lvl="2" indent="-457200" defTabSz="1019175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Hubbell Commercial Construction</a:t>
            </a:r>
          </a:p>
        </p:txBody>
      </p:sp>
      <p:pic>
        <p:nvPicPr>
          <p:cNvPr id="5" name="Picture 4" descr="A close up of a speaker&#10;&#10;Description automatically generated">
            <a:extLst>
              <a:ext uri="{FF2B5EF4-FFF2-40B4-BE49-F238E27FC236}">
                <a16:creationId xmlns:a16="http://schemas.microsoft.com/office/drawing/2014/main" id="{35827577-164F-435E-BF5D-09623E2D7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62" y="560745"/>
            <a:ext cx="1129296" cy="1129296"/>
          </a:xfrm>
          <a:prstGeom prst="rect">
            <a:avLst/>
          </a:prstGeom>
        </p:spPr>
      </p:pic>
      <p:pic>
        <p:nvPicPr>
          <p:cNvPr id="7" name="Picture 6" descr="A close up of a box&#10;&#10;Description automatically generated">
            <a:extLst>
              <a:ext uri="{FF2B5EF4-FFF2-40B4-BE49-F238E27FC236}">
                <a16:creationId xmlns:a16="http://schemas.microsoft.com/office/drawing/2014/main" id="{05D1159E-70F9-4ED6-BA18-6C128C5C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532" y="515793"/>
            <a:ext cx="1219200" cy="1219200"/>
          </a:xfrm>
          <a:prstGeom prst="rect">
            <a:avLst/>
          </a:prstGeom>
        </p:spPr>
      </p:pic>
      <p:pic>
        <p:nvPicPr>
          <p:cNvPr id="9" name="Picture 8" descr="A picture containing toy, purple&#10;&#10;Description automatically generated">
            <a:extLst>
              <a:ext uri="{FF2B5EF4-FFF2-40B4-BE49-F238E27FC236}">
                <a16:creationId xmlns:a16="http://schemas.microsoft.com/office/drawing/2014/main" id="{A9A67990-94C9-4B31-96CF-36B7F24B1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04" t="19205" r="10596" b="25268"/>
          <a:stretch/>
        </p:blipFill>
        <p:spPr>
          <a:xfrm>
            <a:off x="5738532" y="3234314"/>
            <a:ext cx="1620371" cy="112466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999938-642A-4A04-B057-22B7F657D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657" y="3960160"/>
            <a:ext cx="1275790" cy="28734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14A0392F-668C-48AD-B52F-55D3A6A64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875" y="2035439"/>
            <a:ext cx="1053353" cy="1053353"/>
          </a:xfrm>
          <a:prstGeom prst="rect">
            <a:avLst/>
          </a:prstGeom>
        </p:spPr>
      </p:pic>
      <p:pic>
        <p:nvPicPr>
          <p:cNvPr id="15" name="Picture 14" descr="A picture containing white, man&#10;&#10;Description automatically generated">
            <a:extLst>
              <a:ext uri="{FF2B5EF4-FFF2-40B4-BE49-F238E27FC236}">
                <a16:creationId xmlns:a16="http://schemas.microsoft.com/office/drawing/2014/main" id="{E523E38B-6462-4975-9AED-3EB653B89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7357" y="1835375"/>
            <a:ext cx="1472749" cy="14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Special Promotion: 248HS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57A970-76C0-40DE-8F27-8D33F52F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41" y="704580"/>
            <a:ext cx="3637429" cy="363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276C8-9794-475A-BCE9-ADBDB0E0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5" y="1082377"/>
            <a:ext cx="3129145" cy="27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Special Promotion: 248HS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000F9-4D02-41E3-B5AA-0486E38E4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35" y="622081"/>
            <a:ext cx="3168172" cy="38091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57A970-76C0-40DE-8F27-8D33F52F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86" y="622081"/>
            <a:ext cx="3168173" cy="316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2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Prefabrication</a:t>
            </a:r>
          </a:p>
        </p:txBody>
      </p:sp>
      <p:sp>
        <p:nvSpPr>
          <p:cNvPr id="3" name="Text Box 247">
            <a:extLst>
              <a:ext uri="{FF2B5EF4-FFF2-40B4-BE49-F238E27FC236}">
                <a16:creationId xmlns:a16="http://schemas.microsoft.com/office/drawing/2014/main" id="{16A5CD05-B7AD-4793-8435-46DCD63A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72937"/>
            <a:ext cx="59436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defTabSz="1019175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Market Conditions</a:t>
            </a:r>
          </a:p>
          <a:p>
            <a:pPr marL="914400" lvl="1" indent="-457200" defTabSz="1019175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Current Offerings</a:t>
            </a:r>
          </a:p>
          <a:p>
            <a:pPr marL="914400" lvl="1" indent="-457200" defTabSz="1019175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Future Initiatives &amp; Drivers</a:t>
            </a:r>
          </a:p>
          <a:p>
            <a:pPr marL="914400" lvl="1" indent="-457200" defTabSz="1019175">
              <a:buFont typeface="Wingdings" panose="05000000000000000000" pitchFamily="2" charset="2"/>
              <a:buChar char="§"/>
              <a:defRPr/>
            </a:pPr>
            <a:endParaRPr lang="en-US" sz="1400" dirty="0"/>
          </a:p>
          <a:p>
            <a:pPr marL="914400" lvl="1" indent="-457200" defTabSz="1019175"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729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Prefabricated Assemblies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0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F6ED3-56E4-4A71-8CAA-879C054C14CB}"/>
              </a:ext>
            </a:extLst>
          </p:cNvPr>
          <p:cNvSpPr txBox="1"/>
          <p:nvPr/>
        </p:nvSpPr>
        <p:spPr>
          <a:xfrm>
            <a:off x="275664" y="831812"/>
            <a:ext cx="257051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Primary Drivers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Voice of Customer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Industry Developments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Code Changes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New Electrical Codes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Completion of the Product Family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5" name="Picture 4" descr="A close up of a machine&#10;&#10;Description automatically generated">
            <a:extLst>
              <a:ext uri="{FF2B5EF4-FFF2-40B4-BE49-F238E27FC236}">
                <a16:creationId xmlns:a16="http://schemas.microsoft.com/office/drawing/2014/main" id="{84A06106-D0A5-44A9-B580-65B43D96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134" y="831812"/>
            <a:ext cx="3563471" cy="35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F6ED3-56E4-4A71-8CAA-879C054C14CB}"/>
              </a:ext>
            </a:extLst>
          </p:cNvPr>
          <p:cNvSpPr txBox="1"/>
          <p:nvPr/>
        </p:nvSpPr>
        <p:spPr>
          <a:xfrm>
            <a:off x="275664" y="894230"/>
            <a:ext cx="458811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Voice of Customer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What is the biggest challenge facing you in your position?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What is the biggest challenge facing the growth of your company?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Labor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/>
              <a:t>Project / Jobsite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 err="1"/>
              <a:t>Covid</a:t>
            </a:r>
            <a:r>
              <a:rPr lang="en-US" sz="1200" dirty="0"/>
              <a:t> Challenges?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Webinar Series Engagement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hlinkClick r:id="rId2"/>
              </a:rPr>
              <a:t>Dungethum@Hubbell.com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/>
              <a:t>574-339-7244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CFE01-B58D-42EE-B46B-9370558C7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934" y="1454239"/>
            <a:ext cx="4982730" cy="279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85805"/>
            <a:ext cx="893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E49B7-349E-4907-B790-552E91844FA0}"/>
              </a:ext>
            </a:extLst>
          </p:cNvPr>
          <p:cNvSpPr txBox="1"/>
          <p:nvPr/>
        </p:nvSpPr>
        <p:spPr>
          <a:xfrm>
            <a:off x="251102" y="736191"/>
            <a:ext cx="617218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Industry Trends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Move to Modularization / Prefab.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Contractors developing R&amp;D Centers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Personnel / Team Management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Wearable Sensors for Personnel Tracking</a:t>
            </a:r>
            <a:endParaRPr lang="en-US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b="1" dirty="0"/>
          </a:p>
          <a:p>
            <a:r>
              <a:rPr lang="en-US" sz="1400" b="1" dirty="0"/>
              <a:t>Key Statistics of the Construction Industry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50% of all construction in the U.S. is expected to occur in just 20 cities over the next 5 years.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56% of Contractors Registered Projects with US Green Building Council or Leadership in Energy and Environmental Design Over the Past 3 Years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35.9% of Construction Employees are Change Resistant to Technology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55% of Firms Utilize Building Information Modeling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82% of Contractors Agree BIM is the Future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70% of Contractors Say BIM is not Standardized Adequately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78.7% of Construction Companies Utilize Apple as Their Mobile Software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59% of Construction Companies Utilize Bluebeam for plan Management</a:t>
            </a:r>
          </a:p>
          <a:p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FF43B-6B9F-4EFE-930A-DE684E0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40" y="950452"/>
            <a:ext cx="2168107" cy="32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28190"/>
      </p:ext>
    </p:extLst>
  </p:cSld>
  <p:clrMapOvr>
    <a:masterClrMapping/>
  </p:clrMapOvr>
</p:sld>
</file>

<file path=ppt/theme/theme1.xml><?xml version="1.0" encoding="utf-8"?>
<a:theme xmlns:a="http://schemas.openxmlformats.org/drawingml/2006/main" name="297 Launch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297 Launch Presentation</Template>
  <TotalTime>0</TotalTime>
  <Words>338</Words>
  <Application>Microsoft Office PowerPoint</Application>
  <PresentationFormat>On-screen Show (16:9)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297 Launch Presentation</vt:lpstr>
      <vt:lpstr>Webinar: Prefabrication</vt:lpstr>
      <vt:lpstr>PowerPoint Presentation</vt:lpstr>
      <vt:lpstr>PowerPoint Presentation</vt:lpstr>
      <vt:lpstr>PowerPoint Presentation</vt:lpstr>
      <vt:lpstr>PowerPoint Presentation</vt:lpstr>
      <vt:lpstr>Prefabricated Assemblies</vt:lpstr>
      <vt:lpstr>PowerPoint Presentation</vt:lpstr>
      <vt:lpstr>PowerPoint Presentation</vt:lpstr>
      <vt:lpstr>PowerPoint Presentation</vt:lpstr>
      <vt:lpstr>PowerPoint Presentation</vt:lpstr>
      <vt:lpstr>Prefabrication Solutions</vt:lpstr>
      <vt:lpstr>PowerPoint Presentation</vt:lpstr>
      <vt:lpstr>PowerPoint Presentation</vt:lpstr>
      <vt:lpstr>Future Products</vt:lpstr>
      <vt:lpstr>PowerPoint Presentation</vt:lpstr>
      <vt:lpstr>Good Luck!</vt:lpstr>
    </vt:vector>
  </TitlesOfParts>
  <Company>Hubbell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RACO 297  Old Work Pan</dc:title>
  <dc:creator>Stetten, Nathan</dc:creator>
  <cp:lastModifiedBy>Ungethum, Duane</cp:lastModifiedBy>
  <cp:revision>66</cp:revision>
  <dcterms:created xsi:type="dcterms:W3CDTF">2018-09-27T15:24:42Z</dcterms:created>
  <dcterms:modified xsi:type="dcterms:W3CDTF">2020-08-14T19:51:11Z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